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28" r:id="rId1"/>
  </p:sldMasterIdLst>
  <p:notesMasterIdLst>
    <p:notesMasterId r:id="rId9"/>
  </p:notesMasterIdLst>
  <p:sldIdLst>
    <p:sldId id="256" r:id="rId2"/>
    <p:sldId id="269" r:id="rId3"/>
    <p:sldId id="268" r:id="rId4"/>
    <p:sldId id="270" r:id="rId5"/>
    <p:sldId id="275" r:id="rId6"/>
    <p:sldId id="276" r:id="rId7"/>
    <p:sldId id="27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7"/>
    <p:restoredTop sz="96327"/>
  </p:normalViewPr>
  <p:slideViewPr>
    <p:cSldViewPr snapToGrid="0" snapToObjects="1">
      <p:cViewPr varScale="1">
        <p:scale>
          <a:sx n="121" d="100"/>
          <a:sy n="121" d="100"/>
        </p:scale>
        <p:origin x="17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D94BBC-8A7F-BC48-8A31-6E9EA4DDE6F3}" type="datetimeFigureOut">
              <a:rPr lang="en-US" smtClean="0"/>
              <a:t>2/28/20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2144F6-0E09-0B4C-868D-6C17DC2AC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729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url</a:t>
            </a:r>
            <a:r>
              <a:rPr lang="en-US" dirty="0"/>
              <a:t>: 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imgres?imgurl</a:t>
            </a:r>
            <a:r>
              <a:rPr lang="en-US" dirty="0"/>
              <a:t>=https%3A%2F%2Fcdn3.iconfinder.com%2Fdata%2Ficons%2Felastic-search-line%2F128%2FElastic_Search_-_Line-05-512.png&amp;imgrefurl=https%3A%2F%2Fwww.iconfinder.com%2Ficons%2F4665701%2Fdata_data_source_database_elastic_search_search_data_icon&amp;tbnid=</a:t>
            </a:r>
            <a:r>
              <a:rPr lang="en-US" dirty="0" err="1"/>
              <a:t>dqN_fINWpMsvQM&amp;vet</a:t>
            </a:r>
            <a:r>
              <a:rPr lang="en-US" dirty="0"/>
              <a:t>=12ahUKEwi2xK-71sjnAhVGa6wKHXXYATEQMygAegUIARCBAg..i&amp;docid=wfCWf4QNJdT3VM&amp;w=512&amp;h=512&amp;q=data%20icon&amp;ved=2ahUKEwi2xK-71sjnAhVGa6wKHXXYATEQMygAegUIARCBAg</a:t>
            </a:r>
          </a:p>
          <a:p>
            <a:r>
              <a:rPr lang="en-US" dirty="0"/>
              <a:t>Database: https://</a:t>
            </a:r>
            <a:r>
              <a:rPr lang="en-US" dirty="0" err="1"/>
              <a:t>static.thenounproject.com</a:t>
            </a:r>
            <a:r>
              <a:rPr lang="en-US" dirty="0"/>
              <a:t>/</a:t>
            </a:r>
            <a:r>
              <a:rPr lang="en-US" dirty="0" err="1"/>
              <a:t>png</a:t>
            </a:r>
            <a:r>
              <a:rPr lang="en-US" dirty="0"/>
              <a:t>/9658-200.png</a:t>
            </a:r>
          </a:p>
          <a:p>
            <a:r>
              <a:rPr lang="en-US" dirty="0" err="1"/>
              <a:t>Api</a:t>
            </a:r>
            <a:r>
              <a:rPr lang="en-US" dirty="0"/>
              <a:t>: https://</a:t>
            </a:r>
            <a:r>
              <a:rPr lang="en-US" dirty="0" err="1"/>
              <a:t>static.thenounproject.com</a:t>
            </a:r>
            <a:r>
              <a:rPr lang="en-US" dirty="0"/>
              <a:t>/</a:t>
            </a:r>
            <a:r>
              <a:rPr lang="en-US" dirty="0" err="1"/>
              <a:t>png</a:t>
            </a:r>
            <a:r>
              <a:rPr lang="en-US" dirty="0"/>
              <a:t>/410844-200.png</a:t>
            </a:r>
          </a:p>
          <a:p>
            <a:r>
              <a:rPr lang="en-US" dirty="0"/>
              <a:t>Data preprocessing: https://cdn4.iconfinder.com/data/icons/internet-of-things-34/66/10-512.png</a:t>
            </a:r>
          </a:p>
          <a:p>
            <a:r>
              <a:rPr lang="en-US" dirty="0" err="1"/>
              <a:t>Javascript</a:t>
            </a:r>
            <a:r>
              <a:rPr lang="en-US" dirty="0"/>
              <a:t>: https://</a:t>
            </a:r>
            <a:r>
              <a:rPr lang="en-US" dirty="0" err="1"/>
              <a:t>cdn.iconscout.com</a:t>
            </a:r>
            <a:r>
              <a:rPr lang="en-US" dirty="0"/>
              <a:t>/icon/free/png-256/javascript-20-555998.png</a:t>
            </a:r>
          </a:p>
          <a:p>
            <a:r>
              <a:rPr lang="en-US" dirty="0"/>
              <a:t>Data visualization: https://</a:t>
            </a:r>
            <a:r>
              <a:rPr lang="en-US" dirty="0" err="1"/>
              <a:t>pngimage.net</a:t>
            </a:r>
            <a:r>
              <a:rPr lang="en-US" dirty="0"/>
              <a:t>/</a:t>
            </a:r>
            <a:r>
              <a:rPr lang="en-US" dirty="0" err="1"/>
              <a:t>wp</a:t>
            </a:r>
            <a:r>
              <a:rPr lang="en-US" dirty="0"/>
              <a:t>-content/uploads/2018/06/graph-button-png-2.png</a:t>
            </a:r>
          </a:p>
        </p:txBody>
      </p:sp>
    </p:spTree>
    <p:extLst>
      <p:ext uri="{BB962C8B-B14F-4D97-AF65-F5344CB8AC3E}">
        <p14:creationId xmlns:p14="http://schemas.microsoft.com/office/powerpoint/2010/main" val="1430734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89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36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87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Text Only">
  <p:cSld name="9. Text 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-12300" y="0"/>
            <a:ext cx="91686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182875" rIns="27430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ubTitle" idx="1"/>
          </p:nvPr>
        </p:nvSpPr>
        <p:spPr>
          <a:xfrm>
            <a:off x="0" y="901300"/>
            <a:ext cx="9144000" cy="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91425" rIns="4572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sldNum" idx="12"/>
          </p:nvPr>
        </p:nvSpPr>
        <p:spPr>
          <a:xfrm>
            <a:off x="8607775" y="6609600"/>
            <a:ext cx="261900" cy="1408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83" name="Google Shape;83;p10"/>
          <p:cNvSpPr txBox="1">
            <a:spLocks noGrp="1"/>
          </p:cNvSpPr>
          <p:nvPr>
            <p:ph type="subTitle" idx="2"/>
          </p:nvPr>
        </p:nvSpPr>
        <p:spPr>
          <a:xfrm>
            <a:off x="-12300" y="6555533"/>
            <a:ext cx="7971900" cy="3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body" idx="3"/>
          </p:nvPr>
        </p:nvSpPr>
        <p:spPr>
          <a:xfrm>
            <a:off x="175" y="1712333"/>
            <a:ext cx="9144000" cy="48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0" rIns="457200" bIns="914400" anchor="t" anchorCtr="0">
            <a:noAutofit/>
          </a:bodyPr>
          <a:lstStyle>
            <a:lvl1pPr marL="457189" lvl="0" indent="-317492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378" lvl="1" indent="-317492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566" lvl="2" indent="-317492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754" lvl="3" indent="-317492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5943" lvl="4" indent="-317492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132" lvl="5" indent="-317492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320" lvl="6" indent="-317492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509" lvl="7" indent="-317492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697" lvl="8" indent="-317492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1161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8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35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16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216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551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0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071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0"/>
            <a:ext cx="4576573" cy="6858000"/>
          </a:xfrm>
          <a:solidFill>
            <a:schemeClr val="bg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201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045" y="964692"/>
            <a:ext cx="5937755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883726E-E681-9045-A9C1-EB3F267C989D}" type="datetimeFigureOut">
              <a:rPr lang="en-US" smtClean="0"/>
              <a:t>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62D7D9B-4088-F44D-A717-341AADA65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050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9" r:id="rId1"/>
    <p:sldLayoutId id="2147484130" r:id="rId2"/>
    <p:sldLayoutId id="2147484131" r:id="rId3"/>
    <p:sldLayoutId id="2147484132" r:id="rId4"/>
    <p:sldLayoutId id="2147484133" r:id="rId5"/>
    <p:sldLayoutId id="2147484134" r:id="rId6"/>
    <p:sldLayoutId id="2147484135" r:id="rId7"/>
    <p:sldLayoutId id="2147484136" r:id="rId8"/>
    <p:sldLayoutId id="2147484137" r:id="rId9"/>
    <p:sldLayoutId id="2147484138" r:id="rId10"/>
    <p:sldLayoutId id="2147484139" r:id="rId11"/>
    <p:sldLayoutId id="2147484140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11" Type="http://schemas.openxmlformats.org/officeDocument/2006/relationships/hyperlink" Target="https://developers.google.com/public-data/docs/canonical/countries_csv" TargetMode="External"/><Relationship Id="rId5" Type="http://schemas.openxmlformats.org/officeDocument/2006/relationships/image" Target="../media/image4.tiff"/><Relationship Id="rId10" Type="http://schemas.openxmlformats.org/officeDocument/2006/relationships/hyperlink" Target="https://data.worldbank.org/indicator/NY.GDP.MKTP.CD" TargetMode="External"/><Relationship Id="rId4" Type="http://schemas.openxmlformats.org/officeDocument/2006/relationships/image" Target="../media/image3.tiff"/><Relationship Id="rId9" Type="http://schemas.openxmlformats.org/officeDocument/2006/relationships/hyperlink" Target="https://data.worldbank.org/indicator/ST.INT.ARVL?view=map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close up of a map&#10;&#10;Description automatically generated">
            <a:extLst>
              <a:ext uri="{FF2B5EF4-FFF2-40B4-BE49-F238E27FC236}">
                <a16:creationId xmlns:a16="http://schemas.microsoft.com/office/drawing/2014/main" id="{70B8B1CC-FE78-B044-9E49-A7E301EFB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"/>
            <a:ext cx="9144000" cy="5723467"/>
          </a:xfrm>
          <a:prstGeom prst="rect">
            <a:avLst/>
          </a:prstGeom>
        </p:spPr>
      </p:pic>
      <p:sp>
        <p:nvSpPr>
          <p:cNvPr id="54" name="Google Shape;1068;p59">
            <a:extLst>
              <a:ext uri="{FF2B5EF4-FFF2-40B4-BE49-F238E27FC236}">
                <a16:creationId xmlns:a16="http://schemas.microsoft.com/office/drawing/2014/main" id="{2E6DC93A-C584-C542-90CD-F28B04BEAC33}"/>
              </a:ext>
            </a:extLst>
          </p:cNvPr>
          <p:cNvSpPr txBox="1">
            <a:spLocks/>
          </p:cNvSpPr>
          <p:nvPr/>
        </p:nvSpPr>
        <p:spPr>
          <a:xfrm>
            <a:off x="586409" y="5844210"/>
            <a:ext cx="8720562" cy="1248000"/>
          </a:xfrm>
          <a:prstGeom prst="rect">
            <a:avLst/>
          </a:prstGeom>
          <a:ln>
            <a:noFill/>
          </a:ln>
        </p:spPr>
        <p:txBody>
          <a:bodyPr spcFirstLastPara="1" wrap="square" lIns="2880350" tIns="0" rIns="457200" bIns="45720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</a:rPr>
              <a:t>Project 2:                 International Traveler Arrival Data Visualization Dashboard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DB65336-8F41-6A45-84CE-582D391E4ABC}"/>
              </a:ext>
            </a:extLst>
          </p:cNvPr>
          <p:cNvSpPr txBox="1"/>
          <p:nvPr/>
        </p:nvSpPr>
        <p:spPr>
          <a:xfrm>
            <a:off x="228599" y="4393095"/>
            <a:ext cx="182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Members: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Solicia</a:t>
            </a:r>
            <a:r>
              <a:rPr lang="en-US" dirty="0"/>
              <a:t> Xu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Ben </a:t>
            </a:r>
            <a:r>
              <a:rPr lang="en-US" dirty="0" err="1"/>
              <a:t>Bastedo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Luis Casas</a:t>
            </a:r>
          </a:p>
        </p:txBody>
      </p:sp>
    </p:spTree>
    <p:extLst>
      <p:ext uri="{BB962C8B-B14F-4D97-AF65-F5344CB8AC3E}">
        <p14:creationId xmlns:p14="http://schemas.microsoft.com/office/powerpoint/2010/main" val="510114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ED96-EF96-2C4E-9214-D0A0077A7BC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 w="31750" cap="sq">
            <a:noFill/>
            <a:miter lim="800000"/>
          </a:ln>
        </p:spPr>
        <p:txBody>
          <a:bodyPr spcFirstLastPara="1" vert="horz" wrap="square" lIns="182880" tIns="182880" rIns="182880" bIns="18288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2000" dirty="0">
                <a:latin typeface="+mj-lt"/>
                <a:ea typeface="+mj-ea"/>
                <a:cs typeface="+mj-cs"/>
              </a:rPr>
              <a:t>SCOPE OF PROJECT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7DB72F-5F94-8648-A3C0-3561D9C2A125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-12300" y="739658"/>
            <a:ext cx="9144000" cy="4829600"/>
          </a:xfrm>
        </p:spPr>
        <p:txBody>
          <a:bodyPr/>
          <a:lstStyle/>
          <a:p>
            <a:r>
              <a:rPr lang="en-US" dirty="0"/>
              <a:t>Based on sourced travel information, visualize where tourist arrivals is more frequent on a micro (yearly) level, and infer how this impacts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given</a:t>
            </a:r>
            <a:r>
              <a:rPr lang="zh-CN" altLang="en-US" dirty="0"/>
              <a:t> </a:t>
            </a:r>
            <a:r>
              <a:rPr lang="en-US" altLang="zh-CN" dirty="0"/>
              <a:t>country’s</a:t>
            </a:r>
            <a:r>
              <a:rPr lang="en-US" dirty="0"/>
              <a:t> </a:t>
            </a:r>
            <a:r>
              <a:rPr lang="en-US" altLang="zh-CN" dirty="0"/>
              <a:t>economy</a:t>
            </a:r>
            <a:r>
              <a:rPr lang="en-US" dirty="0"/>
              <a:t> by coupling with its corresponding GDP data</a:t>
            </a:r>
          </a:p>
          <a:p>
            <a:pPr lvl="1"/>
            <a:r>
              <a:rPr lang="en-US" dirty="0"/>
              <a:t>How do tourist arrivals in countries with higher GDP affect number of incoming passengers?</a:t>
            </a:r>
          </a:p>
          <a:p>
            <a:pPr lvl="2"/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there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positive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negative</a:t>
            </a:r>
            <a:r>
              <a:rPr lang="zh-CN" altLang="en-US" dirty="0"/>
              <a:t> </a:t>
            </a:r>
            <a:r>
              <a:rPr lang="en-US" altLang="zh-CN" dirty="0"/>
              <a:t>correlation?</a:t>
            </a:r>
            <a:endParaRPr lang="en-US" dirty="0"/>
          </a:p>
          <a:p>
            <a:pPr lvl="1"/>
            <a:r>
              <a:rPr lang="en-US" dirty="0"/>
              <a:t>Is travel data for all countries accurately displayed from our datasets? What could cause some discrepancies?</a:t>
            </a:r>
          </a:p>
          <a:p>
            <a:pPr lvl="2"/>
            <a:r>
              <a:rPr lang="en-US" altLang="zh-CN" dirty="0"/>
              <a:t>Future</a:t>
            </a:r>
            <a:r>
              <a:rPr lang="zh-CN" altLang="en-US" dirty="0"/>
              <a:t> </a:t>
            </a:r>
            <a:r>
              <a:rPr lang="en-US" altLang="zh-CN" dirty="0"/>
              <a:t>Considerations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Limitations</a:t>
            </a:r>
          </a:p>
          <a:p>
            <a:endParaRPr lang="en-US" altLang="zh-CN" dirty="0"/>
          </a:p>
          <a:p>
            <a:r>
              <a:rPr lang="en-US" altLang="zh-CN" dirty="0"/>
              <a:t>Dashboard Components: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C7B1502-D94E-8740-B5D0-A5328B565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795316"/>
              </p:ext>
            </p:extLst>
          </p:nvPr>
        </p:nvGraphicFramePr>
        <p:xfrm>
          <a:off x="1120836" y="4134276"/>
          <a:ext cx="6877728" cy="146304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438864">
                  <a:extLst>
                    <a:ext uri="{9D8B030D-6E8A-4147-A177-3AD203B41FA5}">
                      <a16:colId xmlns:a16="http://schemas.microsoft.com/office/drawing/2014/main" val="1207051072"/>
                    </a:ext>
                  </a:extLst>
                </a:gridCol>
                <a:gridCol w="3438864">
                  <a:extLst>
                    <a:ext uri="{9D8B030D-6E8A-4147-A177-3AD203B41FA5}">
                      <a16:colId xmlns:a16="http://schemas.microsoft.com/office/drawing/2014/main" val="24480089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Python</a:t>
                      </a:r>
                    </a:p>
                    <a:p>
                      <a:pPr algn="ctr"/>
                      <a:r>
                        <a:rPr lang="en-US" dirty="0"/>
                        <a:t>JavaScript</a:t>
                      </a:r>
                    </a:p>
                    <a:p>
                      <a:pPr algn="ctr"/>
                      <a:r>
                        <a:rPr lang="en-US" dirty="0" err="1"/>
                        <a:t>Plotly</a:t>
                      </a:r>
                      <a:endParaRPr lang="en-US" dirty="0"/>
                    </a:p>
                    <a:p>
                      <a:pPr algn="ctr"/>
                      <a:r>
                        <a:rPr lang="en-US" dirty="0" err="1"/>
                        <a:t>PostgresSQL</a:t>
                      </a:r>
                      <a:endParaRPr lang="en-US" dirty="0"/>
                    </a:p>
                    <a:p>
                      <a:pPr algn="ctr"/>
                      <a:r>
                        <a:rPr lang="en-US" dirty="0"/>
                        <a:t>Flask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Zingchart.js</a:t>
                      </a:r>
                      <a:endParaRPr lang="en-US" dirty="0"/>
                    </a:p>
                    <a:p>
                      <a:pPr algn="ctr"/>
                      <a:r>
                        <a:rPr lang="en-US" dirty="0"/>
                        <a:t>NPM</a:t>
                      </a:r>
                    </a:p>
                    <a:p>
                      <a:pPr algn="ctr"/>
                      <a:r>
                        <a:rPr lang="en-US" dirty="0" err="1"/>
                        <a:t>AnimateOnScroll</a:t>
                      </a:r>
                      <a:endParaRPr lang="en-US" dirty="0"/>
                    </a:p>
                    <a:p>
                      <a:pPr algn="ctr"/>
                      <a:r>
                        <a:rPr lang="en-US" dirty="0"/>
                        <a:t>CSS</a:t>
                      </a:r>
                    </a:p>
                    <a:p>
                      <a:pPr algn="ctr"/>
                      <a:r>
                        <a:rPr lang="en-US" dirty="0"/>
                        <a:t>HTML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4817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3867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id="{5A668574-AD90-8441-9538-FD28D5F2EA70}"/>
              </a:ext>
            </a:extLst>
          </p:cNvPr>
          <p:cNvSpPr/>
          <p:nvPr/>
        </p:nvSpPr>
        <p:spPr>
          <a:xfrm>
            <a:off x="127561" y="4670158"/>
            <a:ext cx="4106922" cy="1861463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D49C8064-021B-1C49-811C-34730307E726}"/>
              </a:ext>
            </a:extLst>
          </p:cNvPr>
          <p:cNvSpPr/>
          <p:nvPr/>
        </p:nvSpPr>
        <p:spPr>
          <a:xfrm>
            <a:off x="123092" y="898446"/>
            <a:ext cx="4191642" cy="3458468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B23BBB-29FB-C84B-B5AF-26FF483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643"/>
            <a:ext cx="9168600" cy="533700"/>
          </a:xfrm>
          <a:noFill/>
          <a:ln w="31750" cap="sq">
            <a:noFill/>
            <a:miter lim="800000"/>
          </a:ln>
        </p:spPr>
        <p:txBody>
          <a:bodyPr spcFirstLastPara="1" vert="horz" wrap="square" lIns="182880" tIns="182880" rIns="182880" bIns="182880" rtlCol="0" anchor="ctr" anchorCtr="0">
            <a:noAutofit/>
          </a:bodyPr>
          <a:lstStyle/>
          <a:p>
            <a:pPr>
              <a:spcBef>
                <a:spcPct val="0"/>
              </a:spcBef>
            </a:pPr>
            <a:r>
              <a:rPr lang="en-US" sz="2000" dirty="0">
                <a:latin typeface="+mj-lt"/>
                <a:ea typeface="+mj-ea"/>
                <a:cs typeface="+mj-cs"/>
              </a:rPr>
              <a:t>architecture design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32E089-227D-F148-AF42-917D975123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6104EE6-ADA5-F146-AC21-6B48B1FFA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654" y="1098051"/>
            <a:ext cx="1162225" cy="11622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C9C872C-E7FF-CE4B-9545-546E5E870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12" y="1284230"/>
            <a:ext cx="789864" cy="7898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3D1EC84-A999-2646-8B95-4C3E490F0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8054" y="2971850"/>
            <a:ext cx="691265" cy="69126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01EB670-D5B8-AE49-AF07-5F04AFA135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2978" y="3481936"/>
            <a:ext cx="671222" cy="671222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40B6F42-9559-284B-854D-1FDF0722B1B8}"/>
              </a:ext>
            </a:extLst>
          </p:cNvPr>
          <p:cNvCxnSpPr>
            <a:cxnSpLocks/>
          </p:cNvCxnSpPr>
          <p:nvPr/>
        </p:nvCxnSpPr>
        <p:spPr>
          <a:xfrm flipH="1" flipV="1">
            <a:off x="971552" y="1679162"/>
            <a:ext cx="602978" cy="2"/>
          </a:xfrm>
          <a:prstGeom prst="straightConnector1">
            <a:avLst/>
          </a:prstGeom>
          <a:ln w="38100">
            <a:solidFill>
              <a:srgbClr val="0070C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B002DE4-FFB3-5F4F-B167-A655DDADF0ED}"/>
              </a:ext>
            </a:extLst>
          </p:cNvPr>
          <p:cNvCxnSpPr>
            <a:cxnSpLocks/>
          </p:cNvCxnSpPr>
          <p:nvPr/>
        </p:nvCxnSpPr>
        <p:spPr>
          <a:xfrm flipH="1">
            <a:off x="2032321" y="2213952"/>
            <a:ext cx="1" cy="1190005"/>
          </a:xfrm>
          <a:prstGeom prst="straightConnector1">
            <a:avLst/>
          </a:prstGeom>
          <a:ln w="381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7B8B858-69FE-3646-89BE-06AEE1696CF2}"/>
              </a:ext>
            </a:extLst>
          </p:cNvPr>
          <p:cNvCxnSpPr>
            <a:cxnSpLocks/>
          </p:cNvCxnSpPr>
          <p:nvPr/>
        </p:nvCxnSpPr>
        <p:spPr>
          <a:xfrm flipH="1">
            <a:off x="2373133" y="2210641"/>
            <a:ext cx="2" cy="1206903"/>
          </a:xfrm>
          <a:prstGeom prst="straightConnector1">
            <a:avLst/>
          </a:prstGeom>
          <a:ln w="38100">
            <a:solidFill>
              <a:srgbClr val="0070C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FD2FF041-F7A1-2044-A994-C15B031DCE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971" y="5260336"/>
            <a:ext cx="582942" cy="582942"/>
          </a:xfrm>
          <a:prstGeom prst="rect">
            <a:avLst/>
          </a:prstGeom>
        </p:spPr>
      </p:pic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6B64FBA-75A1-D846-A85C-69C8198BC8CC}"/>
              </a:ext>
            </a:extLst>
          </p:cNvPr>
          <p:cNvCxnSpPr>
            <a:cxnSpLocks/>
            <a:stCxn id="57" idx="3"/>
            <a:endCxn id="75" idx="1"/>
          </p:cNvCxnSpPr>
          <p:nvPr/>
        </p:nvCxnSpPr>
        <p:spPr>
          <a:xfrm>
            <a:off x="968913" y="5551807"/>
            <a:ext cx="1995730" cy="3561"/>
          </a:xfrm>
          <a:prstGeom prst="straightConnector1">
            <a:avLst/>
          </a:prstGeom>
          <a:ln w="381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:a16="http://schemas.microsoft.com/office/drawing/2014/main" id="{950F542E-3DBC-1243-97BD-46C50C1B17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64643" y="5047991"/>
            <a:ext cx="1079526" cy="1014754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2E8621F3-5B07-4D46-839E-64BA8BD4B21E}"/>
              </a:ext>
            </a:extLst>
          </p:cNvPr>
          <p:cNvSpPr txBox="1"/>
          <p:nvPr/>
        </p:nvSpPr>
        <p:spPr>
          <a:xfrm>
            <a:off x="2935071" y="1365929"/>
            <a:ext cx="70670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jsonify</a:t>
            </a:r>
            <a:r>
              <a:rPr lang="en-US" sz="7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DF69964-1CEE-C645-8FF5-961548A40697}"/>
              </a:ext>
            </a:extLst>
          </p:cNvPr>
          <p:cNvSpPr txBox="1"/>
          <p:nvPr/>
        </p:nvSpPr>
        <p:spPr>
          <a:xfrm>
            <a:off x="2742717" y="3481936"/>
            <a:ext cx="9167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800">
                <a:solidFill>
                  <a:srgbClr val="C00000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en-US" dirty="0"/>
              <a:t>4. Expose data as JSON API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1617291-02A2-B74A-B658-23C35139D943}"/>
              </a:ext>
            </a:extLst>
          </p:cNvPr>
          <p:cNvSpPr txBox="1"/>
          <p:nvPr/>
        </p:nvSpPr>
        <p:spPr>
          <a:xfrm>
            <a:off x="895785" y="2573520"/>
            <a:ext cx="10263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800">
                <a:solidFill>
                  <a:srgbClr val="C00000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en-US" dirty="0"/>
              <a:t>2. Store in persistent database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604AFE6-B296-FC44-8DCC-757433B3EC74}"/>
              </a:ext>
            </a:extLst>
          </p:cNvPr>
          <p:cNvSpPr txBox="1"/>
          <p:nvPr/>
        </p:nvSpPr>
        <p:spPr>
          <a:xfrm>
            <a:off x="2390176" y="2568778"/>
            <a:ext cx="8982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800">
                <a:solidFill>
                  <a:srgbClr val="C00000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en-US" dirty="0"/>
              <a:t>3. Query database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DB7342E-8E05-A947-826F-04C2E545BFFA}"/>
              </a:ext>
            </a:extLst>
          </p:cNvPr>
          <p:cNvSpPr txBox="1"/>
          <p:nvPr/>
        </p:nvSpPr>
        <p:spPr>
          <a:xfrm>
            <a:off x="805898" y="1257688"/>
            <a:ext cx="8982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C00000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1. Read data from source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49998D5-FF69-8B4E-8D9D-5AF5A94A06AA}"/>
              </a:ext>
            </a:extLst>
          </p:cNvPr>
          <p:cNvSpPr txBox="1"/>
          <p:nvPr/>
        </p:nvSpPr>
        <p:spPr>
          <a:xfrm>
            <a:off x="195107" y="5800977"/>
            <a:ext cx="9771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800">
                <a:solidFill>
                  <a:srgbClr val="C00000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en-US" dirty="0"/>
              <a:t>5. Read JSON API using JavaScript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3DE1CD0-4EA1-1646-8CC5-59C259E65105}"/>
              </a:ext>
            </a:extLst>
          </p:cNvPr>
          <p:cNvSpPr txBox="1"/>
          <p:nvPr/>
        </p:nvSpPr>
        <p:spPr>
          <a:xfrm>
            <a:off x="1479236" y="5602944"/>
            <a:ext cx="997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800">
                <a:solidFill>
                  <a:srgbClr val="C00000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en-US" dirty="0"/>
              <a:t>6. Visualize and deploy into web dashboard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F3E556B-1E5B-A64E-BD24-58BD2D1DB94D}"/>
              </a:ext>
            </a:extLst>
          </p:cNvPr>
          <p:cNvSpPr txBox="1"/>
          <p:nvPr/>
        </p:nvSpPr>
        <p:spPr>
          <a:xfrm>
            <a:off x="252328" y="763772"/>
            <a:ext cx="58862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Montserrat" pitchFamily="2" charset="77"/>
              </a:rPr>
              <a:t>Python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B914A06-4508-F84A-B64F-EF52617388CD}"/>
              </a:ext>
            </a:extLst>
          </p:cNvPr>
          <p:cNvSpPr txBox="1"/>
          <p:nvPr/>
        </p:nvSpPr>
        <p:spPr>
          <a:xfrm>
            <a:off x="1206263" y="6395758"/>
            <a:ext cx="1428596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Montserrat" pitchFamily="2" charset="77"/>
              </a:rPr>
              <a:t>JavaScript, HTML, CSS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851E0DBC-04DC-0D4F-B628-BCFEF291B5AD}"/>
              </a:ext>
            </a:extLst>
          </p:cNvPr>
          <p:cNvSpPr txBox="1"/>
          <p:nvPr/>
        </p:nvSpPr>
        <p:spPr>
          <a:xfrm>
            <a:off x="1732642" y="1019548"/>
            <a:ext cx="8982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Flask App</a:t>
            </a:r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8DFCA111-271D-D949-8DDB-0A4B4836C29D}"/>
              </a:ext>
            </a:extLst>
          </p:cNvPr>
          <p:cNvCxnSpPr>
            <a:cxnSpLocks/>
            <a:stCxn id="21" idx="0"/>
            <a:endCxn id="10" idx="3"/>
          </p:cNvCxnSpPr>
          <p:nvPr/>
        </p:nvCxnSpPr>
        <p:spPr>
          <a:xfrm rot="16200000" flipV="1">
            <a:off x="2666940" y="1775103"/>
            <a:ext cx="1292686" cy="1100808"/>
          </a:xfrm>
          <a:prstGeom prst="bentConnector2">
            <a:avLst/>
          </a:prstGeom>
          <a:ln w="38100">
            <a:solidFill>
              <a:srgbClr val="0070C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1238E813-6926-F04A-A253-2956E8BC77FF}"/>
              </a:ext>
            </a:extLst>
          </p:cNvPr>
          <p:cNvCxnSpPr>
            <a:cxnSpLocks/>
            <a:stCxn id="21" idx="2"/>
            <a:endCxn id="57" idx="0"/>
          </p:cNvCxnSpPr>
          <p:nvPr/>
        </p:nvCxnSpPr>
        <p:spPr>
          <a:xfrm rot="5400000">
            <a:off x="1471955" y="2868603"/>
            <a:ext cx="1597221" cy="3186245"/>
          </a:xfrm>
          <a:prstGeom prst="bentConnector3">
            <a:avLst>
              <a:gd name="adj1" fmla="val 53680"/>
            </a:avLst>
          </a:prstGeom>
          <a:ln w="38100">
            <a:solidFill>
              <a:srgbClr val="0070C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701123A-5A05-C64C-A0BE-B308D1D36D26}"/>
              </a:ext>
            </a:extLst>
          </p:cNvPr>
          <p:cNvSpPr txBox="1"/>
          <p:nvPr/>
        </p:nvSpPr>
        <p:spPr>
          <a:xfrm>
            <a:off x="4372429" y="819493"/>
            <a:ext cx="4771571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Data Source - CSV files from (step 1):</a:t>
            </a:r>
          </a:p>
          <a:p>
            <a:pPr marL="228600" indent="-228600">
              <a:buFont typeface="+mj-lt"/>
              <a:buAutoNum type="arabicPeriod"/>
            </a:pP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The World Bank: Number of International per Country Arrivals between 1995-2017: </a:t>
            </a:r>
            <a:r>
              <a:rPr lang="en-US" sz="800" dirty="0">
                <a:hlinkClick r:id="rId9"/>
              </a:rPr>
              <a:t>https://data.worldbank.org/indicator/ST.INT.ARVL?view=map</a:t>
            </a:r>
            <a:endParaRPr lang="en-US" sz="800" dirty="0"/>
          </a:p>
          <a:p>
            <a:pPr lvl="1"/>
            <a:endParaRPr lang="en-US" sz="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The World Bank: GDP growth per Country between 1995-2017: </a:t>
            </a:r>
            <a:r>
              <a:rPr lang="en-US" sz="800" dirty="0">
                <a:hlinkClick r:id="rId10"/>
              </a:rPr>
              <a:t>https://data.worldbank.org/indicator/NY.GDP.MKTP.CD</a:t>
            </a:r>
            <a:endParaRPr lang="en-US" sz="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800" dirty="0"/>
              <a:t>Coordinates (</a:t>
            </a:r>
            <a:r>
              <a:rPr lang="en-US" sz="800" dirty="0" err="1"/>
              <a:t>lat,long</a:t>
            </a:r>
            <a:r>
              <a:rPr lang="en-US" sz="800" dirty="0"/>
              <a:t>) coordinates for countries:                </a:t>
            </a:r>
            <a:r>
              <a:rPr lang="en-US" sz="800" dirty="0">
                <a:hlinkClick r:id="rId11"/>
              </a:rPr>
              <a:t>https://developers.google.com/public-data/docs/canonical/countries_csv</a:t>
            </a:r>
            <a:endParaRPr lang="en-US" sz="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285750" indent="-285750">
              <a:buFont typeface="+mj-lt"/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Store data in DB (step 2):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Used </a:t>
            </a:r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PostGreSQL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PgAdmin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 to generate database (</a:t>
            </a:r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TravelDb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Merged country coordinates data with </a:t>
            </a:r>
            <a:r>
              <a:rPr lang="en-US" sz="800" b="1" i="1" dirty="0">
                <a:latin typeface="Arial" panose="020B0604020202020204" pitchFamily="34" charset="0"/>
                <a:cs typeface="Arial" panose="020B0604020202020204" pitchFamily="34" charset="0"/>
              </a:rPr>
              <a:t>arrivals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8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gdp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tables</a:t>
            </a:r>
          </a:p>
          <a:p>
            <a:pPr marL="285750" lvl="0" indent="-285750">
              <a:buFont typeface="+mj-lt"/>
              <a:buAutoNum type="arabicPeriod"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 build (steps 3-5):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Set-up Flask to generate queries for </a:t>
            </a:r>
            <a:r>
              <a:rPr lang="en-US" altLang="zh-CN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main routes: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Route(“/years”)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Route("/countries")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Route("/maps")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route("/</a:t>
            </a:r>
            <a:r>
              <a:rPr lang="en-US" sz="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apis</a:t>
            </a: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Sub-routes: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"/arrivals"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"/countries"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"/</a:t>
            </a:r>
            <a:r>
              <a:rPr lang="en-US" sz="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latlngs</a:t>
            </a: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"/</a:t>
            </a:r>
            <a:r>
              <a:rPr lang="en-US" sz="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years_arrival</a:t>
            </a: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"/</a:t>
            </a:r>
            <a:r>
              <a:rPr lang="en-US" sz="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years_arrival_map</a:t>
            </a: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"/</a:t>
            </a:r>
            <a:r>
              <a:rPr lang="en-US" sz="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years_gdp</a:t>
            </a: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"/</a:t>
            </a:r>
            <a:r>
              <a:rPr lang="en-US" sz="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years_gdp_map</a:t>
            </a:r>
            <a:r>
              <a:rPr lang="en-US" sz="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pPr marL="285750" indent="-285750">
              <a:buFont typeface="+mj-lt"/>
              <a:buAutoNum type="arabicPeriod"/>
            </a:pPr>
            <a:endParaRPr lang="en-US" sz="8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+mj-lt"/>
              <a:buAutoNum type="arabicPeriod"/>
            </a:pP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Visualizations (step 6):</a:t>
            </a:r>
            <a:endParaRPr lang="en-US" sz="8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altLang="zh-CN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Index</a:t>
            </a: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Landing</a:t>
            </a:r>
            <a:r>
              <a:rPr lang="zh-CN" alt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  <a:r>
              <a:rPr lang="zh-CN" alt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zh-CN" alt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7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</a:t>
            </a:r>
            <a:r>
              <a:rPr lang="en-US" altLang="zh-CN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-bar.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Country: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scatter plots showing incoming arrivals and GDP information for a certain country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Plotted using </a:t>
            </a:r>
            <a:r>
              <a:rPr lang="en-US" sz="7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ZingChart</a:t>
            </a:r>
            <a:endParaRPr lang="en-US" sz="7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World Map showing where the country is located on the map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Plotted using </a:t>
            </a:r>
            <a:r>
              <a:rPr lang="en-US" sz="7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MapBox</a:t>
            </a:r>
            <a:endParaRPr lang="en-US" sz="7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Year: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Choropleth </a:t>
            </a:r>
            <a:r>
              <a:rPr lang="en-US" sz="7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plotyl</a:t>
            </a: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maps used to show GDP and Arrivals per year for all countries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Animated Map View: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animated </a:t>
            </a:r>
            <a:r>
              <a:rPr lang="en-US" sz="7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Plotly</a:t>
            </a: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maps that show GDP per country and International arrivals by year using interactive sliders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output HTML page that shows our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8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80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0" grpId="0" animBg="1"/>
      <p:bldP spid="81" grpId="0"/>
      <p:bldP spid="82" grpId="0"/>
      <p:bldP spid="84" grpId="0"/>
      <p:bldP spid="85" grpId="0"/>
      <p:bldP spid="86" grpId="0"/>
      <p:bldP spid="87" grpId="0"/>
      <p:bldP spid="89" grpId="0"/>
      <p:bldP spid="92" grpId="0" animBg="1"/>
      <p:bldP spid="9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C77F8-FC8C-324F-B2B2-15B94F920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45" y="43960"/>
            <a:ext cx="8944942" cy="633046"/>
          </a:xfrm>
        </p:spPr>
        <p:txBody>
          <a:bodyPr vert="horz" lIns="182880" tIns="182880" rIns="182880" bIns="182880" rtlCol="0" anchor="ctr">
            <a:noAutofit/>
          </a:bodyPr>
          <a:lstStyle/>
          <a:p>
            <a:pPr>
              <a:spcBef>
                <a:spcPct val="0"/>
              </a:spcBef>
            </a:pPr>
            <a:r>
              <a:rPr lang="en-US" sz="2000" dirty="0">
                <a:latin typeface="+mj-lt"/>
                <a:ea typeface="+mj-ea"/>
                <a:cs typeface="+mj-cs"/>
              </a:rPr>
              <a:t>SNAPSHOT OF VISUALS IN PROJECT 2 – By Country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960C9F-1537-7745-8D53-BE55234D5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714" y="529864"/>
            <a:ext cx="5493403" cy="632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22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C77F8-FC8C-324F-B2B2-15B94F920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45" y="43960"/>
            <a:ext cx="8944942" cy="633046"/>
          </a:xfrm>
        </p:spPr>
        <p:txBody>
          <a:bodyPr vert="horz" lIns="182880" tIns="182880" rIns="182880" bIns="182880" rtlCol="0" anchor="ctr">
            <a:noAutofit/>
          </a:bodyPr>
          <a:lstStyle/>
          <a:p>
            <a:pPr>
              <a:spcBef>
                <a:spcPct val="0"/>
              </a:spcBef>
            </a:pPr>
            <a:r>
              <a:rPr lang="en-US" sz="2000" dirty="0">
                <a:latin typeface="+mj-lt"/>
                <a:ea typeface="+mj-ea"/>
                <a:cs typeface="+mj-cs"/>
              </a:rPr>
              <a:t>SNAPSHOT OF VISUALS IN PROJECT 2 – By Year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D3E225-3921-0243-A3E1-7942F842E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952" y="677006"/>
            <a:ext cx="7372096" cy="613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473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C77F8-FC8C-324F-B2B2-15B94F920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45" y="43960"/>
            <a:ext cx="8944942" cy="633046"/>
          </a:xfrm>
        </p:spPr>
        <p:txBody>
          <a:bodyPr vert="horz" lIns="182880" tIns="182880" rIns="182880" bIns="182880" rtlCol="0" anchor="ctr">
            <a:noAutofit/>
          </a:bodyPr>
          <a:lstStyle/>
          <a:p>
            <a:pPr>
              <a:spcBef>
                <a:spcPct val="0"/>
              </a:spcBef>
            </a:pPr>
            <a:r>
              <a:rPr lang="en-US" sz="2000" dirty="0">
                <a:latin typeface="+mj-lt"/>
                <a:ea typeface="+mj-ea"/>
                <a:cs typeface="+mj-cs"/>
              </a:rPr>
              <a:t>SNAPSHOT OF VISUALS IN PROJECT 2 – Animated Map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07AF9C-7A43-1140-8465-12A0BC1DC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249" y="637806"/>
            <a:ext cx="7419501" cy="617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820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A6ED4-5F84-D54A-AD0A-95C6AE35A33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 w="31750" cap="sq">
            <a:noFill/>
            <a:miter lim="800000"/>
          </a:ln>
        </p:spPr>
        <p:txBody>
          <a:bodyPr spcFirstLastPara="1" vert="horz" wrap="square" lIns="182880" tIns="182880" rIns="182880" bIns="182880" rtlCol="0" anchor="ctr" anchorCtr="0">
            <a:noAutofit/>
          </a:bodyPr>
          <a:lstStyle/>
          <a:p>
            <a:pPr>
              <a:spcBef>
                <a:spcPct val="0"/>
              </a:spcBef>
            </a:pPr>
            <a:r>
              <a:rPr lang="en-US" sz="2000" dirty="0">
                <a:latin typeface="+mj-lt"/>
                <a:ea typeface="+mj-ea"/>
                <a:cs typeface="+mj-cs"/>
              </a:rPr>
              <a:t>Considerations/Limitations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33FAC405-E48D-0B40-85FF-2EC34AC367F5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175" y="1176004"/>
            <a:ext cx="9144000" cy="4829600"/>
          </a:xfrm>
        </p:spPr>
        <p:txBody>
          <a:bodyPr/>
          <a:lstStyle/>
          <a:p>
            <a:pPr marL="139697" indent="0">
              <a:buNone/>
            </a:pPr>
            <a:endParaRPr lang="en-US" dirty="0"/>
          </a:p>
          <a:p>
            <a:r>
              <a:rPr lang="en-US" dirty="0" err="1"/>
              <a:t>AnimateOnScroll</a:t>
            </a:r>
            <a:r>
              <a:rPr lang="en-US" dirty="0"/>
              <a:t> needs modification. Currently, in order to animate when scrolling, the window must be resized to activate the animations. Ideally, we would like to work this better.</a:t>
            </a:r>
          </a:p>
          <a:p>
            <a:pPr marL="139697" indent="0">
              <a:buNone/>
            </a:pPr>
            <a:endParaRPr lang="en-US" dirty="0"/>
          </a:p>
          <a:p>
            <a:r>
              <a:rPr lang="en-US" dirty="0"/>
              <a:t>Increase Bootstrap and HTML </a:t>
            </a:r>
            <a:r>
              <a:rPr lang="en-US"/>
              <a:t>layout complexity. </a:t>
            </a:r>
            <a:endParaRPr lang="en-US" dirty="0"/>
          </a:p>
          <a:p>
            <a:pPr marL="139697" indent="0">
              <a:buNone/>
            </a:pPr>
            <a:endParaRPr lang="en-US" dirty="0"/>
          </a:p>
          <a:p>
            <a:r>
              <a:rPr lang="en-US" dirty="0"/>
              <a:t>Manipulate the year over year plots to show more visual data including population, poverty level, hotel bookings, rental car data, ride sharing information, public transit, etc.</a:t>
            </a:r>
          </a:p>
          <a:p>
            <a:pPr marL="139697" indent="0">
              <a:buNone/>
            </a:pPr>
            <a:endParaRPr lang="en-US" dirty="0"/>
          </a:p>
          <a:p>
            <a:r>
              <a:rPr lang="en-US" dirty="0"/>
              <a:t>Some countries did not have accurate data (Afghanistan) as they do not release international traveler data. Possibly identify new sources of data.</a:t>
            </a:r>
          </a:p>
          <a:p>
            <a:pPr marL="139697" indent="0">
              <a:buNone/>
            </a:pPr>
            <a:endParaRPr lang="en-US" dirty="0"/>
          </a:p>
          <a:p>
            <a:r>
              <a:rPr lang="en-US" dirty="0"/>
              <a:t>Host database on web server so that app can be run anywhere</a:t>
            </a:r>
          </a:p>
          <a:p>
            <a:pPr marL="139697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6402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{94455D7B-7F3F-0942-B92D-45F8C04D8C93}tf10001120</Template>
  <TotalTime>51</TotalTime>
  <Words>791</Words>
  <Application>Microsoft Macintosh PowerPoint</Application>
  <PresentationFormat>On-screen Show (4:3)</PresentationFormat>
  <Paragraphs>95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Montserrat</vt:lpstr>
      <vt:lpstr>Roboto</vt:lpstr>
      <vt:lpstr>Roboto Medium</vt:lpstr>
      <vt:lpstr>Arial</vt:lpstr>
      <vt:lpstr>Calibri</vt:lpstr>
      <vt:lpstr>Gill Sans MT</vt:lpstr>
      <vt:lpstr>Menlo</vt:lpstr>
      <vt:lpstr>Parcel</vt:lpstr>
      <vt:lpstr>PowerPoint Presentation</vt:lpstr>
      <vt:lpstr>SCOPE OF PROJECT 2</vt:lpstr>
      <vt:lpstr>architecture design </vt:lpstr>
      <vt:lpstr>SNAPSHOT OF VISUALS IN PROJECT 2 – By Country</vt:lpstr>
      <vt:lpstr>SNAPSHOT OF VISUALS IN PROJECT 2 – By Year</vt:lpstr>
      <vt:lpstr>SNAPSHOT OF VISUALS IN PROJECT 2 – Animated Map View</vt:lpstr>
      <vt:lpstr>Considerations/Limitations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Casas</dc:creator>
  <cp:lastModifiedBy>Microsoft Office User</cp:lastModifiedBy>
  <cp:revision>15</cp:revision>
  <dcterms:created xsi:type="dcterms:W3CDTF">2020-02-27T12:06:15Z</dcterms:created>
  <dcterms:modified xsi:type="dcterms:W3CDTF">2020-02-28T20:05:37Z</dcterms:modified>
</cp:coreProperties>
</file>